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1"/>
  </p:notesMasterIdLst>
  <p:sldIdLst>
    <p:sldId id="260" r:id="rId3"/>
    <p:sldId id="262" r:id="rId4"/>
    <p:sldId id="788" r:id="rId5"/>
    <p:sldId id="812" r:id="rId6"/>
    <p:sldId id="847" r:id="rId7"/>
    <p:sldId id="865" r:id="rId8"/>
    <p:sldId id="866" r:id="rId9"/>
    <p:sldId id="867" r:id="rId10"/>
    <p:sldId id="859" r:id="rId11"/>
    <p:sldId id="860" r:id="rId12"/>
    <p:sldId id="862" r:id="rId13"/>
    <p:sldId id="869" r:id="rId14"/>
    <p:sldId id="870" r:id="rId15"/>
    <p:sldId id="871" r:id="rId16"/>
    <p:sldId id="872" r:id="rId17"/>
    <p:sldId id="858" r:id="rId18"/>
    <p:sldId id="868" r:id="rId19"/>
    <p:sldId id="842" r:id="rId20"/>
  </p:sldIdLst>
  <p:sldSz cx="9144000" cy="6858000" type="screen4x3"/>
  <p:notesSz cx="6786563" cy="992346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E7"/>
    <a:srgbClr val="440154"/>
    <a:srgbClr val="CBCBCB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15" autoAdjust="0"/>
    <p:restoredTop sz="88993" autoAdjust="0"/>
  </p:normalViewPr>
  <p:slideViewPr>
    <p:cSldViewPr snapToGrid="0">
      <p:cViewPr varScale="1">
        <p:scale>
          <a:sx n="79" d="100"/>
          <a:sy n="79" d="100"/>
        </p:scale>
        <p:origin x="141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0844" cy="4978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4149" y="0"/>
            <a:ext cx="2940844" cy="4978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5568"/>
            <a:ext cx="2940844" cy="4978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4149" y="9425568"/>
            <a:ext cx="2940844" cy="4978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387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0203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33940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7730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738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56758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8744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66421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294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44149" y="9425568"/>
            <a:ext cx="2940844" cy="497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16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019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035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882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687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613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2023-01-17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9FB585-1C69-4E7C-ADF2-2DC469FE1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06" y="1528457"/>
            <a:ext cx="4277950" cy="380799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B4D9C0A-3C40-4995-B640-2F6DD74A89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528456"/>
            <a:ext cx="4250307" cy="380108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07B0D68-7EFC-403F-A3F9-6C50406079C7}"/>
              </a:ext>
            </a:extLst>
          </p:cNvPr>
          <p:cNvSpPr/>
          <p:nvPr/>
        </p:nvSpPr>
        <p:spPr>
          <a:xfrm>
            <a:off x="185885" y="1446441"/>
            <a:ext cx="8772230" cy="401914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EC88BD9-8827-4DCB-95B4-9E0EEB1D793F}"/>
              </a:ext>
            </a:extLst>
          </p:cNvPr>
          <p:cNvSpPr/>
          <p:nvPr/>
        </p:nvSpPr>
        <p:spPr>
          <a:xfrm>
            <a:off x="1355629" y="1075674"/>
            <a:ext cx="2124751" cy="38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&lt;</a:t>
            </a:r>
            <a:r>
              <a:rPr lang="ko-KR" altLang="en-US" sz="1400" b="1" dirty="0" err="1">
                <a:latin typeface="Calibri" panose="020F0502020204030204" pitchFamily="34" charset="0"/>
                <a:cs typeface="Cordia New"/>
              </a:rPr>
              <a:t>재학습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버튼 적용 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&gt;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8518994-A86D-472F-8EA8-C84FA2F9DACD}"/>
              </a:ext>
            </a:extLst>
          </p:cNvPr>
          <p:cNvSpPr/>
          <p:nvPr/>
        </p:nvSpPr>
        <p:spPr>
          <a:xfrm>
            <a:off x="5800972" y="1075674"/>
            <a:ext cx="2124751" cy="38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&lt;AI Heatmap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적용 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&gt;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5E78FF5-0EE0-40A7-B395-FEF303C00C41}"/>
              </a:ext>
            </a:extLst>
          </p:cNvPr>
          <p:cNvGrpSpPr/>
          <p:nvPr/>
        </p:nvGrpSpPr>
        <p:grpSpPr>
          <a:xfrm>
            <a:off x="213254" y="5576954"/>
            <a:ext cx="8804851" cy="865495"/>
            <a:chOff x="0" y="3175000"/>
            <a:chExt cx="9144000" cy="898832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34FD32A-1B9A-4337-9C0D-3534A25BAB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175000"/>
              <a:ext cx="9144000" cy="508000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FFB34F2A-C88D-4F58-8660-1D19B77C47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3683000"/>
              <a:ext cx="9144000" cy="390832"/>
            </a:xfrm>
            <a:prstGeom prst="rect">
              <a:avLst/>
            </a:prstGeom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9FAF6BD-520E-400E-9BF3-6F66481805AE}"/>
              </a:ext>
            </a:extLst>
          </p:cNvPr>
          <p:cNvSpPr/>
          <p:nvPr/>
        </p:nvSpPr>
        <p:spPr>
          <a:xfrm>
            <a:off x="364488" y="582270"/>
            <a:ext cx="7624192" cy="421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파트 결과 확인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:  Stomach / N WSI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를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M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으로 잘못 예측한 경우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9BEA64-3BA6-4ABD-ACD9-D113988DF468}"/>
              </a:ext>
            </a:extLst>
          </p:cNvPr>
          <p:cNvSpPr/>
          <p:nvPr/>
        </p:nvSpPr>
        <p:spPr>
          <a:xfrm>
            <a:off x="4176584" y="6056101"/>
            <a:ext cx="3418703" cy="3947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8143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372641" y="433688"/>
            <a:ext cx="7707084" cy="1720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버그 식별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수정 완료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(WSI </a:t>
            </a:r>
            <a:r>
              <a:rPr lang="ko-KR" altLang="en-US" sz="1400" dirty="0"/>
              <a:t>버그</a:t>
            </a:r>
            <a:r>
              <a:rPr lang="en-US" altLang="ko-KR" sz="1400" dirty="0"/>
              <a:t>) WSI</a:t>
            </a:r>
            <a:r>
              <a:rPr lang="ko-KR" altLang="en-US" sz="1400" dirty="0"/>
              <a:t>에 항목 선택 없이 </a:t>
            </a:r>
            <a:r>
              <a:rPr lang="en-US" altLang="ko-KR" sz="1400" dirty="0"/>
              <a:t>'</a:t>
            </a:r>
            <a:r>
              <a:rPr lang="ko-KR" altLang="en-US" sz="1400" dirty="0"/>
              <a:t>적용</a:t>
            </a:r>
            <a:r>
              <a:rPr lang="en-US" altLang="ko-KR" sz="1400" dirty="0"/>
              <a:t>' </a:t>
            </a:r>
            <a:r>
              <a:rPr lang="ko-KR" altLang="en-US" sz="1400" dirty="0"/>
              <a:t>버튼을 누르면 </a:t>
            </a:r>
            <a:r>
              <a:rPr lang="en-US" altLang="ko-KR" sz="1400" dirty="0"/>
              <a:t>N</a:t>
            </a:r>
            <a:r>
              <a:rPr lang="ko-KR" altLang="en-US" sz="1400" dirty="0"/>
              <a:t>으로 레이블링 되는 버그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2" name="1번 오류">
            <a:hlinkClick r:id="" action="ppaction://media"/>
            <a:extLst>
              <a:ext uri="{FF2B5EF4-FFF2-40B4-BE49-F238E27FC236}">
                <a16:creationId xmlns:a16="http://schemas.microsoft.com/office/drawing/2014/main" id="{76285F14-D03E-477D-8D85-283991D02D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294148"/>
            <a:ext cx="914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95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372641" y="433688"/>
            <a:ext cx="9281950" cy="139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버그 식별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수정 완료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)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(patch </a:t>
            </a:r>
            <a:r>
              <a:rPr lang="ko-KR" altLang="en-US" sz="1400" dirty="0"/>
              <a:t>버그</a:t>
            </a:r>
            <a:r>
              <a:rPr lang="en-US" altLang="ko-KR" sz="1400" dirty="0"/>
              <a:t>) patch </a:t>
            </a:r>
            <a:r>
              <a:rPr lang="ko-KR" altLang="en-US" sz="1400" dirty="0"/>
              <a:t>재학습에서 항목 선택 없이 </a:t>
            </a:r>
            <a:r>
              <a:rPr lang="en-US" altLang="ko-KR" sz="1400" dirty="0"/>
              <a:t>'</a:t>
            </a:r>
            <a:r>
              <a:rPr lang="ko-KR" altLang="en-US" sz="1400" dirty="0"/>
              <a:t>적용</a:t>
            </a:r>
            <a:r>
              <a:rPr lang="en-US" altLang="ko-KR" sz="1400" dirty="0"/>
              <a:t>' </a:t>
            </a:r>
            <a:r>
              <a:rPr lang="ko-KR" altLang="en-US" sz="1400" dirty="0"/>
              <a:t>버튼을 누르면 </a:t>
            </a:r>
            <a:r>
              <a:rPr lang="en-US" altLang="ko-KR" sz="1400" dirty="0"/>
              <a:t>(</a:t>
            </a:r>
            <a:r>
              <a:rPr lang="ko-KR" altLang="en-US" sz="1400" dirty="0"/>
              <a:t>추가되면 </a:t>
            </a:r>
            <a:r>
              <a:rPr lang="en-US" altLang="ko-KR" sz="1400" dirty="0"/>
              <a:t>X), </a:t>
            </a:r>
            <a:r>
              <a:rPr lang="ko-KR" altLang="en-US" sz="1400" dirty="0" err="1"/>
              <a:t>재학습</a:t>
            </a:r>
            <a:r>
              <a:rPr lang="ko-KR" altLang="en-US" sz="1400" dirty="0"/>
              <a:t> 대기리스트에 추가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3" name="2번 오류">
            <a:hlinkClick r:id="" action="ppaction://media"/>
            <a:extLst>
              <a:ext uri="{FF2B5EF4-FFF2-40B4-BE49-F238E27FC236}">
                <a16:creationId xmlns:a16="http://schemas.microsoft.com/office/drawing/2014/main" id="{08194F10-AC0E-4E32-B909-1F410685C2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330954"/>
            <a:ext cx="914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1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478283"/>
            <a:ext cx="7707084" cy="749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버그 식별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수정 완료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err="1">
                <a:latin typeface="Calibri" panose="020F0502020204030204" pitchFamily="34" charset="0"/>
                <a:cs typeface="Cordia New"/>
              </a:rPr>
              <a:t>재학습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추천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List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에서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Filtering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기능을 적용할 시 항목이 사라지는 현상 발생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2" name="filtering 오류">
            <a:hlinkClick r:id="" action="ppaction://media"/>
            <a:extLst>
              <a:ext uri="{FF2B5EF4-FFF2-40B4-BE49-F238E27FC236}">
                <a16:creationId xmlns:a16="http://schemas.microsoft.com/office/drawing/2014/main" id="{93785015-F9D3-4DD3-90D5-14C1FB1A97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308845"/>
            <a:ext cx="914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52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8263856" cy="1396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논의 사항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 1) 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추천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에 대한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UI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가시화 방안</a:t>
            </a:r>
            <a:endParaRPr lang="en-US" altLang="ko-KR" sz="16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현황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: 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System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 예측한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Class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에 맞춰 색깔 부여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err="1">
                <a:latin typeface="Calibri" panose="020F0502020204030204" pitchFamily="34" charset="0"/>
                <a:cs typeface="Cordia New"/>
              </a:rPr>
              <a:t>고려점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: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신뢰도가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Threshold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보다 낮은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를 추천함에 따라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Class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예측 정보가 큰 의미가 없다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Ex)-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들은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Class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와 관련없이 검은색으로 표현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3E99049-B8A7-4ED0-A10F-622A60BA0AF2}"/>
              </a:ext>
            </a:extLst>
          </p:cNvPr>
          <p:cNvSpPr/>
          <p:nvPr/>
        </p:nvSpPr>
        <p:spPr>
          <a:xfrm>
            <a:off x="1519808" y="1289862"/>
            <a:ext cx="844451" cy="217110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8B1ED49-CC0D-49B8-B199-3DB0E2F2B411}"/>
              </a:ext>
            </a:extLst>
          </p:cNvPr>
          <p:cNvGrpSpPr/>
          <p:nvPr/>
        </p:nvGrpSpPr>
        <p:grpSpPr>
          <a:xfrm>
            <a:off x="185885" y="2444961"/>
            <a:ext cx="8772230" cy="4019140"/>
            <a:chOff x="185885" y="1446441"/>
            <a:chExt cx="8772230" cy="401914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62C20307-C151-488A-AAB4-A2C9EE465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885" y="1512345"/>
              <a:ext cx="4305635" cy="3851307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74046E4-6A39-4AE3-A61B-4C52BD82E9BE}"/>
                </a:ext>
              </a:extLst>
            </p:cNvPr>
            <p:cNvSpPr/>
            <p:nvPr/>
          </p:nvSpPr>
          <p:spPr>
            <a:xfrm>
              <a:off x="185885" y="1446441"/>
              <a:ext cx="8772230" cy="401914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C03D49B-1F23-48C3-B45B-58BFF9AA4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55839" y="1509603"/>
              <a:ext cx="4277950" cy="3807998"/>
            </a:xfrm>
            <a:prstGeom prst="rect">
              <a:avLst/>
            </a:prstGeom>
          </p:spPr>
        </p:pic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8C5B6FE-0B99-4A34-AC48-A25D164245A3}"/>
              </a:ext>
            </a:extLst>
          </p:cNvPr>
          <p:cNvSpPr/>
          <p:nvPr/>
        </p:nvSpPr>
        <p:spPr>
          <a:xfrm>
            <a:off x="4175940" y="2062869"/>
            <a:ext cx="2124751" cy="38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&lt;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현황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&gt;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1123683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8263856" cy="749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논의 사항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 2)  Abnormal WSI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의 경우 추천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수 조절 필요 유무</a:t>
            </a:r>
            <a:endParaRPr lang="en-US" altLang="ko-KR" sz="16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현황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: 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Abnormal WSI(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특히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M Class)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경우 추천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수가 너무 많음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552F23E-77EA-4E79-B1BC-B0F12541DFB5}"/>
              </a:ext>
            </a:extLst>
          </p:cNvPr>
          <p:cNvSpPr/>
          <p:nvPr/>
        </p:nvSpPr>
        <p:spPr>
          <a:xfrm>
            <a:off x="3428163" y="1415512"/>
            <a:ext cx="2752215" cy="380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&lt;Case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현황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&gt;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62745B1C-615A-450E-9AD5-FE1D40AFC6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4368112"/>
              </p:ext>
            </p:extLst>
          </p:nvPr>
        </p:nvGraphicFramePr>
        <p:xfrm>
          <a:off x="465365" y="1795873"/>
          <a:ext cx="8574669" cy="11830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5466">
                  <a:extLst>
                    <a:ext uri="{9D8B030D-6E8A-4147-A177-3AD203B41FA5}">
                      <a16:colId xmlns:a16="http://schemas.microsoft.com/office/drawing/2014/main" val="3878761276"/>
                    </a:ext>
                  </a:extLst>
                </a:gridCol>
                <a:gridCol w="720009">
                  <a:extLst>
                    <a:ext uri="{9D8B030D-6E8A-4147-A177-3AD203B41FA5}">
                      <a16:colId xmlns:a16="http://schemas.microsoft.com/office/drawing/2014/main" val="2137749424"/>
                    </a:ext>
                  </a:extLst>
                </a:gridCol>
                <a:gridCol w="785466">
                  <a:extLst>
                    <a:ext uri="{9D8B030D-6E8A-4147-A177-3AD203B41FA5}">
                      <a16:colId xmlns:a16="http://schemas.microsoft.com/office/drawing/2014/main" val="3286657377"/>
                    </a:ext>
                  </a:extLst>
                </a:gridCol>
                <a:gridCol w="785466">
                  <a:extLst>
                    <a:ext uri="{9D8B030D-6E8A-4147-A177-3AD203B41FA5}">
                      <a16:colId xmlns:a16="http://schemas.microsoft.com/office/drawing/2014/main" val="1657731664"/>
                    </a:ext>
                  </a:extLst>
                </a:gridCol>
                <a:gridCol w="785466">
                  <a:extLst>
                    <a:ext uri="{9D8B030D-6E8A-4147-A177-3AD203B41FA5}">
                      <a16:colId xmlns:a16="http://schemas.microsoft.com/office/drawing/2014/main" val="2219302104"/>
                    </a:ext>
                  </a:extLst>
                </a:gridCol>
                <a:gridCol w="785466">
                  <a:extLst>
                    <a:ext uri="{9D8B030D-6E8A-4147-A177-3AD203B41FA5}">
                      <a16:colId xmlns:a16="http://schemas.microsoft.com/office/drawing/2014/main" val="603855102"/>
                    </a:ext>
                  </a:extLst>
                </a:gridCol>
                <a:gridCol w="785466">
                  <a:extLst>
                    <a:ext uri="{9D8B030D-6E8A-4147-A177-3AD203B41FA5}">
                      <a16:colId xmlns:a16="http://schemas.microsoft.com/office/drawing/2014/main" val="441030081"/>
                    </a:ext>
                  </a:extLst>
                </a:gridCol>
                <a:gridCol w="785466">
                  <a:extLst>
                    <a:ext uri="{9D8B030D-6E8A-4147-A177-3AD203B41FA5}">
                      <a16:colId xmlns:a16="http://schemas.microsoft.com/office/drawing/2014/main" val="1856996529"/>
                    </a:ext>
                  </a:extLst>
                </a:gridCol>
                <a:gridCol w="785466">
                  <a:extLst>
                    <a:ext uri="{9D8B030D-6E8A-4147-A177-3AD203B41FA5}">
                      <a16:colId xmlns:a16="http://schemas.microsoft.com/office/drawing/2014/main" val="639833268"/>
                    </a:ext>
                  </a:extLst>
                </a:gridCol>
                <a:gridCol w="785466">
                  <a:extLst>
                    <a:ext uri="{9D8B030D-6E8A-4147-A177-3AD203B41FA5}">
                      <a16:colId xmlns:a16="http://schemas.microsoft.com/office/drawing/2014/main" val="2081813526"/>
                    </a:ext>
                  </a:extLst>
                </a:gridCol>
                <a:gridCol w="785466">
                  <a:extLst>
                    <a:ext uri="{9D8B030D-6E8A-4147-A177-3AD203B41FA5}">
                      <a16:colId xmlns:a16="http://schemas.microsoft.com/office/drawing/2014/main" val="1023534758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Stomach(Threshold = 0.8)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Colon(Threshold = 0.55)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0825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추천 </a:t>
                      </a:r>
                      <a:r>
                        <a:rPr lang="en-US" sz="1100" u="none" strike="noStrike" dirty="0">
                          <a:effectLst/>
                        </a:rPr>
                        <a:t>WSI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패치 추천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(WSI)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패치 수</a:t>
                      </a:r>
                      <a:endParaRPr lang="en-US" altLang="ko-KR" sz="1100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(</a:t>
                      </a:r>
                      <a:r>
                        <a:rPr lang="ko-KR" altLang="en-US" sz="1100" u="none" strike="noStrike" dirty="0">
                          <a:effectLst/>
                        </a:rPr>
                        <a:t>평균</a:t>
                      </a:r>
                      <a:r>
                        <a:rPr lang="en-US" altLang="ko-KR" sz="1100" u="none" strike="noStrike" dirty="0">
                          <a:effectLst/>
                        </a:rPr>
                        <a:t>)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패치 수</a:t>
                      </a:r>
                      <a:endParaRPr lang="en-US" altLang="ko-KR" sz="1100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(</a:t>
                      </a:r>
                      <a:r>
                        <a:rPr lang="ko-KR" altLang="en-US" sz="1100" u="none" strike="noStrike" dirty="0">
                          <a:effectLst/>
                        </a:rPr>
                        <a:t>표준편차</a:t>
                      </a:r>
                      <a:r>
                        <a:rPr lang="en-US" altLang="ko-KR" sz="1100" u="none" strike="noStrike" dirty="0">
                          <a:effectLst/>
                        </a:rPr>
                        <a:t>)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패치 수</a:t>
                      </a:r>
                      <a:endParaRPr lang="en-US" sz="1100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(Max)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추천 </a:t>
                      </a:r>
                      <a:r>
                        <a:rPr lang="en-US" sz="1100" u="none" strike="noStrike" dirty="0">
                          <a:effectLst/>
                        </a:rPr>
                        <a:t>WSI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패치 추천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(WSI)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패치 수</a:t>
                      </a:r>
                      <a:endParaRPr lang="en-US" altLang="ko-KR" sz="1100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(</a:t>
                      </a:r>
                      <a:r>
                        <a:rPr lang="ko-KR" altLang="en-US" sz="1100" u="none" strike="noStrike" dirty="0">
                          <a:effectLst/>
                        </a:rPr>
                        <a:t>평균</a:t>
                      </a:r>
                      <a:r>
                        <a:rPr lang="en-US" altLang="ko-KR" sz="1100" u="none" strike="noStrike" dirty="0">
                          <a:effectLst/>
                        </a:rPr>
                        <a:t>)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패치 수</a:t>
                      </a:r>
                      <a:endParaRPr lang="en-US" altLang="ko-KR" sz="1100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(</a:t>
                      </a:r>
                      <a:r>
                        <a:rPr lang="ko-KR" altLang="en-US" sz="1100" u="none" strike="noStrike" dirty="0">
                          <a:effectLst/>
                        </a:rPr>
                        <a:t>표준편차</a:t>
                      </a:r>
                      <a:r>
                        <a:rPr lang="en-US" altLang="ko-KR" sz="1100" u="none" strike="noStrike" dirty="0">
                          <a:effectLst/>
                        </a:rPr>
                        <a:t>)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패치 수</a:t>
                      </a:r>
                      <a:endParaRPr lang="en-US" sz="1100" u="none" strike="noStrike" dirty="0">
                        <a:effectLst/>
                      </a:endParaRPr>
                    </a:p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(Max)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041638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N(False)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140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139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19.2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15.5 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87 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127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106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5.4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6.7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34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6059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34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34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18.5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14.5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56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140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138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12.0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13.5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72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199796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29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29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27.1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26.3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109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13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12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19.1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32.3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114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3840019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670AC612-E309-4C5C-8DC1-ADBC632CA0B8}"/>
              </a:ext>
            </a:extLst>
          </p:cNvPr>
          <p:cNvSpPr/>
          <p:nvPr/>
        </p:nvSpPr>
        <p:spPr>
          <a:xfrm>
            <a:off x="375578" y="3199393"/>
            <a:ext cx="8392843" cy="3290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err="1">
                <a:latin typeface="Calibri" panose="020F0502020204030204" pitchFamily="34" charset="0"/>
                <a:cs typeface="Cordia New"/>
              </a:rPr>
              <a:t>고려점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특정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에 추천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 몰릴 경우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학습 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Bias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 일어날 수 있음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전문의 분들이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Labeling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간 작업이 어려울 수 있음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=&gt;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각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WSI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당 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Patch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수 제한 건의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건의안 장점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특정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에 대한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Bias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방지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각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당 추천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수 제한을 추가하는 대신 전체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Threshold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값을 완화시킬 수 있음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Colon / N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경우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예측이 틀렸음에도 패치 추천을 하지 않는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 다수 있음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이는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Threshold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조건을 완화 시 정상화될 것으로 판단됨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53875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EC9F4D5-743A-42D4-910C-D9427BBC44A3}"/>
              </a:ext>
            </a:extLst>
          </p:cNvPr>
          <p:cNvSpPr/>
          <p:nvPr/>
        </p:nvSpPr>
        <p:spPr>
          <a:xfrm>
            <a:off x="372641" y="524997"/>
            <a:ext cx="6276514" cy="20440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Training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part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 점검 준비 </a:t>
            </a:r>
            <a:endParaRPr lang="en-US" altLang="ko-KR" sz="16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서버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월 말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증축 예정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증축 이후 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Training part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점검 예정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/ Slide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학습용 데이터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#226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서버 이전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완료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15A3ABE-C1C2-469F-AB1E-1324A5CC58C9}"/>
              </a:ext>
            </a:extLst>
          </p:cNvPr>
          <p:cNvGrpSpPr/>
          <p:nvPr/>
        </p:nvGrpSpPr>
        <p:grpSpPr>
          <a:xfrm>
            <a:off x="918302" y="3429000"/>
            <a:ext cx="7208697" cy="2173145"/>
            <a:chOff x="1483335" y="1861527"/>
            <a:chExt cx="6257882" cy="188651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781366A-C311-40EB-81E2-B42153824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3335" y="2204988"/>
              <a:ext cx="3000375" cy="154305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79EA3E3-5275-4BCD-B236-D82A26B13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55117" y="2176413"/>
              <a:ext cx="3086100" cy="1571625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9D4A617-F3C4-4A23-898A-60BED98EA5E8}"/>
                </a:ext>
              </a:extLst>
            </p:cNvPr>
            <p:cNvSpPr/>
            <p:nvPr/>
          </p:nvSpPr>
          <p:spPr>
            <a:xfrm>
              <a:off x="2378442" y="1861527"/>
              <a:ext cx="1460648" cy="3301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학습용 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WSI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개수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28E588B-4F9F-4650-BB91-E987059E2CE3}"/>
                </a:ext>
              </a:extLst>
            </p:cNvPr>
            <p:cNvSpPr/>
            <p:nvPr/>
          </p:nvSpPr>
          <p:spPr>
            <a:xfrm>
              <a:off x="5417207" y="1861527"/>
              <a:ext cx="1514584" cy="3301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학습용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 Patch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개수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789EB40A-F74B-4135-9738-5DA810CADD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6143" y="2304779"/>
            <a:ext cx="726637" cy="64941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49A47EA-CB34-4DD5-BC56-61732AFBD9C6}"/>
              </a:ext>
            </a:extLst>
          </p:cNvPr>
          <p:cNvSpPr/>
          <p:nvPr/>
        </p:nvSpPr>
        <p:spPr>
          <a:xfrm>
            <a:off x="2017306" y="2354634"/>
            <a:ext cx="5713124" cy="513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b="1" dirty="0">
                <a:solidFill>
                  <a:srgbClr val="1D1C1D"/>
                </a:solidFill>
                <a:latin typeface="NotoSansKR"/>
              </a:rPr>
              <a:t>home/Desktop/code/</a:t>
            </a:r>
            <a:r>
              <a:rPr lang="en-US" altLang="ko-KR" sz="1400" b="1" dirty="0" err="1">
                <a:solidFill>
                  <a:srgbClr val="1D1C1D"/>
                </a:solidFill>
                <a:latin typeface="NotoSansKR"/>
              </a:rPr>
              <a:t>kaist_train_data</a:t>
            </a:r>
            <a:r>
              <a:rPr lang="en-US" altLang="ko-KR" sz="1400" b="1" dirty="0">
                <a:solidFill>
                  <a:srgbClr val="1D1C1D"/>
                </a:solidFill>
                <a:latin typeface="NotoSansKR"/>
              </a:rPr>
              <a:t>/…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tx1"/>
                </a:solidFill>
              </a:rPr>
              <a:t>양식</a:t>
            </a:r>
            <a:r>
              <a:rPr lang="en-US" altLang="ko-KR" sz="1000" dirty="0">
                <a:solidFill>
                  <a:schemeClr val="tx1"/>
                </a:solidFill>
              </a:rPr>
              <a:t> : Anatomy / </a:t>
            </a:r>
            <a:r>
              <a:rPr lang="ko-KR" altLang="en-US" sz="1000" dirty="0">
                <a:solidFill>
                  <a:schemeClr val="tx1"/>
                </a:solidFill>
              </a:rPr>
              <a:t>이미지 단위 </a:t>
            </a:r>
            <a:r>
              <a:rPr lang="en-US" altLang="ko-KR" sz="1000" dirty="0">
                <a:solidFill>
                  <a:schemeClr val="tx1"/>
                </a:solidFill>
              </a:rPr>
              <a:t>/ Class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tx1"/>
                </a:solidFill>
              </a:rPr>
              <a:t>예시 </a:t>
            </a:r>
            <a:r>
              <a:rPr lang="en-US" altLang="ko-KR" sz="1000" dirty="0">
                <a:solidFill>
                  <a:schemeClr val="tx1"/>
                </a:solidFill>
              </a:rPr>
              <a:t>: Colon/WSI/N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406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382213"/>
            <a:ext cx="8013841" cy="749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진행 사항 </a:t>
            </a:r>
            <a:r>
              <a:rPr lang="en-US" altLang="ko-K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(summary)</a:t>
            </a:r>
            <a:r>
              <a:rPr lang="ko-KR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ko-K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1.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/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전문의 진단 테스트 점검 중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72641" y="3084043"/>
            <a:ext cx="8829024" cy="1186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2.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 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버그 식별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(WSI </a:t>
            </a:r>
            <a:r>
              <a:rPr lang="ko-KR" altLang="en-US" sz="1200" dirty="0"/>
              <a:t>버그</a:t>
            </a:r>
            <a:r>
              <a:rPr lang="en-US" altLang="ko-KR" sz="1200" dirty="0"/>
              <a:t>) WSI</a:t>
            </a:r>
            <a:r>
              <a:rPr lang="ko-KR" altLang="en-US" sz="1200" dirty="0"/>
              <a:t>에 항목 선택 없이 </a:t>
            </a:r>
            <a:r>
              <a:rPr lang="en-US" altLang="ko-KR" sz="1200" dirty="0"/>
              <a:t>'</a:t>
            </a:r>
            <a:r>
              <a:rPr lang="ko-KR" altLang="en-US" sz="1200" dirty="0"/>
              <a:t>적용</a:t>
            </a:r>
            <a:r>
              <a:rPr lang="en-US" altLang="ko-KR" sz="1200" dirty="0"/>
              <a:t>' </a:t>
            </a:r>
            <a:r>
              <a:rPr lang="ko-KR" altLang="en-US" sz="1200" dirty="0"/>
              <a:t>버튼을 누르면 </a:t>
            </a:r>
            <a:r>
              <a:rPr lang="en-US" altLang="ko-KR" sz="1200" dirty="0"/>
              <a:t>N</a:t>
            </a:r>
            <a:r>
              <a:rPr lang="ko-KR" altLang="en-US" sz="1200" dirty="0"/>
              <a:t>으로 레이블링 되는 버그 </a:t>
            </a:r>
            <a:r>
              <a:rPr lang="en-US" altLang="ko-KR" sz="1200" dirty="0"/>
              <a:t>[</a:t>
            </a:r>
            <a:r>
              <a:rPr lang="ko-KR" altLang="en-US" sz="1200" dirty="0"/>
              <a:t>수정 완료</a:t>
            </a:r>
            <a:r>
              <a:rPr lang="en-US" altLang="ko-KR" sz="1200" dirty="0"/>
              <a:t>]</a:t>
            </a:r>
            <a:endParaRPr lang="en-US" altLang="ko-KR" sz="105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(patch </a:t>
            </a:r>
            <a:r>
              <a:rPr lang="ko-KR" altLang="en-US" sz="1200" dirty="0"/>
              <a:t>버그</a:t>
            </a:r>
            <a:r>
              <a:rPr lang="en-US" altLang="ko-KR" sz="1200" dirty="0"/>
              <a:t>) patch </a:t>
            </a:r>
            <a:r>
              <a:rPr lang="ko-KR" altLang="en-US" sz="1200" dirty="0"/>
              <a:t>재학습에서 항목 선택 없이 </a:t>
            </a:r>
            <a:r>
              <a:rPr lang="en-US" altLang="ko-KR" sz="1200" dirty="0"/>
              <a:t>'</a:t>
            </a:r>
            <a:r>
              <a:rPr lang="ko-KR" altLang="en-US" sz="1200" dirty="0"/>
              <a:t>적용</a:t>
            </a:r>
            <a:r>
              <a:rPr lang="en-US" altLang="ko-KR" sz="1200" dirty="0"/>
              <a:t>' </a:t>
            </a:r>
            <a:r>
              <a:rPr lang="ko-KR" altLang="en-US" sz="1200" dirty="0"/>
              <a:t>버튼을 누르면 </a:t>
            </a:r>
            <a:r>
              <a:rPr lang="en-US" altLang="ko-KR" sz="1200" dirty="0"/>
              <a:t>(</a:t>
            </a:r>
            <a:r>
              <a:rPr lang="ko-KR" altLang="en-US" sz="1200" dirty="0"/>
              <a:t>추가되면 </a:t>
            </a:r>
            <a:r>
              <a:rPr lang="en-US" altLang="ko-KR" sz="1200" dirty="0"/>
              <a:t>X), </a:t>
            </a:r>
            <a:r>
              <a:rPr lang="ko-KR" altLang="en-US" sz="1200" dirty="0" err="1"/>
              <a:t>재학습</a:t>
            </a:r>
            <a:r>
              <a:rPr lang="ko-KR" altLang="en-US" sz="1200" dirty="0"/>
              <a:t> 대기리스트에 추가됨 </a:t>
            </a:r>
            <a:r>
              <a:rPr lang="en-US" altLang="ko-KR" sz="1200" dirty="0"/>
              <a:t>[</a:t>
            </a:r>
            <a:r>
              <a:rPr lang="ko-KR" altLang="en-US" sz="1200" dirty="0"/>
              <a:t>수정 완료</a:t>
            </a:r>
            <a:r>
              <a:rPr lang="en-US" altLang="ko-KR" sz="1200" dirty="0"/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050" dirty="0" err="1">
                <a:latin typeface="Calibri" panose="020F0502020204030204" pitchFamily="34" charset="0"/>
                <a:cs typeface="Cordia New"/>
              </a:rPr>
              <a:t>재학습</a:t>
            </a:r>
            <a:r>
              <a:rPr lang="ko-KR" altLang="en-US" sz="1050" dirty="0">
                <a:latin typeface="Calibri" panose="020F0502020204030204" pitchFamily="34" charset="0"/>
                <a:cs typeface="Cordia New"/>
              </a:rPr>
              <a:t> 추천 </a:t>
            </a:r>
            <a:r>
              <a:rPr lang="en-US" altLang="ko-KR" sz="1050" dirty="0">
                <a:latin typeface="Calibri" panose="020F0502020204030204" pitchFamily="34" charset="0"/>
                <a:cs typeface="Cordia New"/>
              </a:rPr>
              <a:t>List </a:t>
            </a:r>
            <a:r>
              <a:rPr lang="ko-KR" altLang="en-US" sz="1050" dirty="0">
                <a:latin typeface="Calibri" panose="020F0502020204030204" pitchFamily="34" charset="0"/>
                <a:cs typeface="Cordia New"/>
              </a:rPr>
              <a:t>버그</a:t>
            </a:r>
            <a:r>
              <a:rPr lang="en-US" altLang="ko-KR" sz="1050" dirty="0">
                <a:latin typeface="Calibri" panose="020F0502020204030204" pitchFamily="34" charset="0"/>
                <a:cs typeface="Cordia New"/>
              </a:rPr>
              <a:t>) Filtering </a:t>
            </a:r>
            <a:r>
              <a:rPr lang="ko-KR" altLang="en-US" sz="1050" dirty="0">
                <a:latin typeface="Calibri" panose="020F0502020204030204" pitchFamily="34" charset="0"/>
                <a:cs typeface="Cordia New"/>
              </a:rPr>
              <a:t>기능 선택 시 항목 값이 사라지는 현상 발생 </a:t>
            </a:r>
            <a:r>
              <a:rPr lang="en-US" altLang="ko-KR" sz="1050" dirty="0">
                <a:latin typeface="Calibri" panose="020F0502020204030204" pitchFamily="34" charset="0"/>
                <a:cs typeface="Cordia New"/>
              </a:rPr>
              <a:t>[</a:t>
            </a:r>
            <a:r>
              <a:rPr lang="ko-KR" altLang="en-US" sz="1050" dirty="0" err="1">
                <a:latin typeface="Calibri" panose="020F0502020204030204" pitchFamily="34" charset="0"/>
                <a:cs typeface="Cordia New"/>
              </a:rPr>
              <a:t>씨젠</a:t>
            </a:r>
            <a:r>
              <a:rPr lang="ko-KR" altLang="en-US" sz="1050" dirty="0">
                <a:latin typeface="Calibri" panose="020F0502020204030204" pitchFamily="34" charset="0"/>
                <a:cs typeface="Cordia New"/>
              </a:rPr>
              <a:t> 측 공유 완료</a:t>
            </a:r>
            <a:r>
              <a:rPr lang="en-US" altLang="ko-KR" sz="1050" dirty="0">
                <a:latin typeface="Calibri" panose="020F0502020204030204" pitchFamily="34" charset="0"/>
                <a:cs typeface="Cordia New"/>
              </a:rPr>
              <a:t>]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452511"/>
              </p:ext>
            </p:extLst>
          </p:nvPr>
        </p:nvGraphicFramePr>
        <p:xfrm>
          <a:off x="653140" y="1150042"/>
          <a:ext cx="7336973" cy="1707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8129">
                  <a:extLst>
                    <a:ext uri="{9D8B030D-6E8A-4147-A177-3AD203B41FA5}">
                      <a16:colId xmlns:a16="http://schemas.microsoft.com/office/drawing/2014/main" val="1269066722"/>
                    </a:ext>
                  </a:extLst>
                </a:gridCol>
                <a:gridCol w="6548844">
                  <a:extLst>
                    <a:ext uri="{9D8B030D-6E8A-4147-A177-3AD203B41FA5}">
                      <a16:colId xmlns:a16="http://schemas.microsoft.com/office/drawing/2014/main" val="3553848196"/>
                    </a:ext>
                  </a:extLst>
                </a:gridCol>
              </a:tblGrid>
              <a:tr h="1522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테스트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데이터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일치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(12.22.16 ~ 22) </a:t>
                      </a:r>
                    </a:p>
                    <a:p>
                      <a:pPr marL="628650" lvl="1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Slide </a:t>
                      </a: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모듈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085850" marR="0" lvl="2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-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483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건 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(5461 WSI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628650" lvl="1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Patch </a:t>
                      </a: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모듈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085850" lvl="2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-  (CF) 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천 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, (RB) 1.5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만 건 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만 건 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점검 기간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2023-01-09 ~ 2023-01-18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537726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FD893725-E588-449F-97B4-CCCC3C3F3CCB}"/>
              </a:ext>
            </a:extLst>
          </p:cNvPr>
          <p:cNvSpPr/>
          <p:nvPr/>
        </p:nvSpPr>
        <p:spPr>
          <a:xfrm>
            <a:off x="372641" y="4457168"/>
            <a:ext cx="6276514" cy="102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3. Training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part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점검 준비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서버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월 말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증축 예정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/ Slide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학습용 데이터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#226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서버 이전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18151315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33688"/>
            <a:ext cx="8329228" cy="3233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논의 사항 </a:t>
            </a:r>
            <a:endParaRPr lang="en-US" altLang="ko-K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1.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추천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에 대해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UI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상 가시화 방안 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시스템의 예측 결과 활용 유무</a:t>
            </a:r>
            <a:endParaRPr lang="en-US" altLang="ko-KR" dirty="0">
              <a:latin typeface="Calibri" panose="020F0502020204030204" pitchFamily="34" charset="0"/>
              <a:cs typeface="Cordia New"/>
            </a:endParaRPr>
          </a:p>
          <a:p>
            <a:pPr lvl="1"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2.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Abnormal WSI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의 경우 추천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수 조절 필요 유무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Abnormal WSI(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특히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M Class)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경우 추천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수가 너무 많음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u="sng" dirty="0">
                <a:latin typeface="Calibri" panose="020F0502020204030204" pitchFamily="34" charset="0"/>
                <a:cs typeface="Cordia New"/>
              </a:rPr>
              <a:t>각</a:t>
            </a: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 WSI </a:t>
            </a:r>
            <a:r>
              <a:rPr lang="ko-KR" altLang="en-US" sz="1400" u="sng" dirty="0">
                <a:latin typeface="Calibri" panose="020F0502020204030204" pitchFamily="34" charset="0"/>
                <a:cs typeface="Cordia New"/>
              </a:rPr>
              <a:t>당 추천</a:t>
            </a: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 Patch </a:t>
            </a:r>
            <a:r>
              <a:rPr lang="ko-KR" altLang="en-US" sz="1400" u="sng" dirty="0">
                <a:latin typeface="Calibri" panose="020F0502020204030204" pitchFamily="34" charset="0"/>
                <a:cs typeface="Cordia New"/>
              </a:rPr>
              <a:t>수 제한 건의</a:t>
            </a:r>
            <a:endParaRPr lang="en-US" altLang="ko-KR" sz="1400" u="sng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664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60562"/>
              </p:ext>
            </p:extLst>
          </p:nvPr>
        </p:nvGraphicFramePr>
        <p:xfrm>
          <a:off x="232814" y="487201"/>
          <a:ext cx="8084090" cy="3225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기간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추천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DB </a:t>
                      </a:r>
                      <a:r>
                        <a:rPr lang="ko-KR" altLang="en-US" sz="1100" dirty="0"/>
                        <a:t>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WSI </a:t>
                      </a:r>
                      <a:r>
                        <a:rPr lang="ko-KR" altLang="en-US" sz="1100" dirty="0"/>
                        <a:t>분류기 수정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11/7~15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</a:t>
                      </a:r>
                      <a:r>
                        <a:rPr lang="ko-KR" altLang="en-US" sz="1100" dirty="0"/>
                        <a:t>추천 모듈 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11/15~25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generator </a:t>
                      </a:r>
                      <a:r>
                        <a:rPr lang="ko-KR" altLang="en-US" sz="1100" dirty="0"/>
                        <a:t>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11/24~12/2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추천 파트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</a:t>
            </a:r>
            <a:r>
              <a:rPr lang="ko-KR" altLang="en-US" sz="1200" dirty="0" err="1">
                <a:solidFill>
                  <a:srgbClr val="1D1C1D"/>
                </a:solidFill>
                <a:latin typeface="NotoSansKR"/>
              </a:rPr>
              <a:t>수준일때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 테스트 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139975"/>
              </p:ext>
            </p:extLst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endParaRPr lang="en-US" altLang="ko-KR" sz="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카이스트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~  1/2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b="0" dirty="0" err="1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씨젠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1/2 ~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 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전문의 진단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1/9~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19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23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en-US" altLang="ko-KR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26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1/3 ~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월 말 예정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646344"/>
              </p:ext>
            </p:extLst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217669" y="6370799"/>
            <a:ext cx="7099235" cy="4872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 –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추천 모듈 테스트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382213"/>
            <a:ext cx="8013841" cy="749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진행 사항 </a:t>
            </a:r>
            <a:r>
              <a:rPr lang="en-US" altLang="ko-K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(summary)</a:t>
            </a:r>
            <a:r>
              <a:rPr lang="ko-KR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ko-K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1.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/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전문의 진단 테스트 점검 중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72641" y="3084043"/>
            <a:ext cx="8829024" cy="39369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2.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 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버그 식별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[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수정 완료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(WSI </a:t>
            </a:r>
            <a:r>
              <a:rPr lang="ko-KR" altLang="en-US" sz="1400" dirty="0"/>
              <a:t>버그</a:t>
            </a:r>
            <a:r>
              <a:rPr lang="en-US" altLang="ko-KR" sz="1400" dirty="0"/>
              <a:t>) WSI</a:t>
            </a:r>
            <a:r>
              <a:rPr lang="ko-KR" altLang="en-US" sz="1400" dirty="0"/>
              <a:t>에 항목 선택 없이 </a:t>
            </a:r>
            <a:r>
              <a:rPr lang="en-US" altLang="ko-KR" sz="1400" dirty="0"/>
              <a:t>'</a:t>
            </a:r>
            <a:r>
              <a:rPr lang="ko-KR" altLang="en-US" sz="1400" dirty="0"/>
              <a:t>적용</a:t>
            </a:r>
            <a:r>
              <a:rPr lang="en-US" altLang="ko-KR" sz="1400" dirty="0"/>
              <a:t>' </a:t>
            </a:r>
            <a:r>
              <a:rPr lang="ko-KR" altLang="en-US" sz="1400" dirty="0"/>
              <a:t>버튼을 누르면 </a:t>
            </a:r>
            <a:r>
              <a:rPr lang="en-US" altLang="ko-KR" sz="1400" dirty="0"/>
              <a:t>N</a:t>
            </a:r>
            <a:r>
              <a:rPr lang="ko-KR" altLang="en-US" sz="1400" dirty="0"/>
              <a:t>으로 레이블링 되는 버그 </a:t>
            </a:r>
            <a:endParaRPr lang="en-US" altLang="ko-KR" sz="140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(patch </a:t>
            </a:r>
            <a:r>
              <a:rPr lang="ko-KR" altLang="en-US" sz="1400" dirty="0"/>
              <a:t>버그</a:t>
            </a:r>
            <a:r>
              <a:rPr lang="en-US" altLang="ko-KR" sz="1400" dirty="0"/>
              <a:t>) patch </a:t>
            </a:r>
            <a:r>
              <a:rPr lang="ko-KR" altLang="en-US" sz="1400" dirty="0"/>
              <a:t>재학습에서 항목 선택 없이 </a:t>
            </a:r>
            <a:r>
              <a:rPr lang="en-US" altLang="ko-KR" sz="1400" dirty="0"/>
              <a:t>'</a:t>
            </a:r>
            <a:r>
              <a:rPr lang="ko-KR" altLang="en-US" sz="1400" dirty="0"/>
              <a:t>적용</a:t>
            </a:r>
            <a:r>
              <a:rPr lang="en-US" altLang="ko-KR" sz="1400" dirty="0"/>
              <a:t>' </a:t>
            </a:r>
            <a:r>
              <a:rPr lang="ko-KR" altLang="en-US" sz="1400" dirty="0"/>
              <a:t>버튼을 누르면 </a:t>
            </a:r>
            <a:r>
              <a:rPr lang="en-US" altLang="ko-KR" sz="1400" dirty="0"/>
              <a:t>(</a:t>
            </a:r>
            <a:r>
              <a:rPr lang="ko-KR" altLang="en-US" sz="1400" dirty="0"/>
              <a:t>추가되면 </a:t>
            </a:r>
            <a:r>
              <a:rPr lang="en-US" altLang="ko-KR" sz="1400" dirty="0"/>
              <a:t>X), </a:t>
            </a:r>
            <a:r>
              <a:rPr lang="ko-KR" altLang="en-US" sz="1400" dirty="0" err="1"/>
              <a:t>재학습</a:t>
            </a:r>
            <a:r>
              <a:rPr lang="ko-KR" altLang="en-US" sz="1400" dirty="0"/>
              <a:t> 대기리스트에 추가됨</a:t>
            </a:r>
            <a:endParaRPr lang="en-US" altLang="ko-KR" sz="140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 err="1">
                <a:latin typeface="Calibri" panose="020F0502020204030204" pitchFamily="34" charset="0"/>
                <a:cs typeface="Cordia New"/>
              </a:rPr>
              <a:t>재학습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추천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List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버그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) Filtering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기능 선택 시 항목 값이 사라지는 현상 발생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3. Training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part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점검 준비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서버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월 말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증축 예정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WSI / Slide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학습용 데이터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#226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서버 이전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+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논의사항 정리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1664847"/>
              </p:ext>
            </p:extLst>
          </p:nvPr>
        </p:nvGraphicFramePr>
        <p:xfrm>
          <a:off x="653140" y="1150042"/>
          <a:ext cx="7336973" cy="1707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8129">
                  <a:extLst>
                    <a:ext uri="{9D8B030D-6E8A-4147-A177-3AD203B41FA5}">
                      <a16:colId xmlns:a16="http://schemas.microsoft.com/office/drawing/2014/main" val="1269066722"/>
                    </a:ext>
                  </a:extLst>
                </a:gridCol>
                <a:gridCol w="6548844">
                  <a:extLst>
                    <a:ext uri="{9D8B030D-6E8A-4147-A177-3AD203B41FA5}">
                      <a16:colId xmlns:a16="http://schemas.microsoft.com/office/drawing/2014/main" val="3553848196"/>
                    </a:ext>
                  </a:extLst>
                </a:gridCol>
              </a:tblGrid>
              <a:tr h="1522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테스트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데이터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일치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(12.22.16 ~ 22) </a:t>
                      </a:r>
                    </a:p>
                    <a:p>
                      <a:pPr marL="628650" lvl="1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Slide </a:t>
                      </a: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모듈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085850" marR="0" lvl="2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-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483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건 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(5461 WSI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628650" lvl="1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Patch </a:t>
                      </a: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모듈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085850" lvl="2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-  (CF) 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천 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, (RB) 1.5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만 건 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만 건 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점검 기간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2023-01-09 ~ 2023-01-18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537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9424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306212" y="582270"/>
            <a:ext cx="7707084" cy="1531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점검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2DDFDD8-26D7-4322-A8FB-07B8C4E7C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4770"/>
            <a:ext cx="9144000" cy="460845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B35B971B-E229-462C-8011-1BA991823F38}"/>
              </a:ext>
            </a:extLst>
          </p:cNvPr>
          <p:cNvSpPr/>
          <p:nvPr/>
        </p:nvSpPr>
        <p:spPr>
          <a:xfrm>
            <a:off x="3991349" y="1645920"/>
            <a:ext cx="336811" cy="1752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062704-FACF-4545-BFFA-A9C9BA9BEEF0}"/>
              </a:ext>
            </a:extLst>
          </p:cNvPr>
          <p:cNvSpPr txBox="1"/>
          <p:nvPr/>
        </p:nvSpPr>
        <p:spPr>
          <a:xfrm>
            <a:off x="4080236" y="2449476"/>
            <a:ext cx="367284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‘</a:t>
            </a:r>
            <a:r>
              <a:rPr lang="ko-KR" altLang="en-US" sz="1000" dirty="0" err="1"/>
              <a:t>재학습</a:t>
            </a:r>
            <a:r>
              <a:rPr lang="en-US" altLang="ko-KR" sz="1000" dirty="0"/>
              <a:t>’</a:t>
            </a:r>
            <a:r>
              <a:rPr lang="ko-KR" altLang="en-US" sz="1000" dirty="0"/>
              <a:t> 클릭 시</a:t>
            </a:r>
            <a:r>
              <a:rPr lang="en-US" altLang="ko-KR" sz="1000" dirty="0"/>
              <a:t>, </a:t>
            </a:r>
            <a:r>
              <a:rPr lang="ko-KR" altLang="en-US" sz="1000" dirty="0"/>
              <a:t>전문의가 </a:t>
            </a:r>
            <a:r>
              <a:rPr lang="en-US" altLang="ko-KR" sz="1000" dirty="0"/>
              <a:t>WSI/Patch </a:t>
            </a:r>
            <a:r>
              <a:rPr lang="ko-KR" altLang="en-US" sz="1000" dirty="0"/>
              <a:t>에 대해 </a:t>
            </a:r>
            <a:r>
              <a:rPr lang="ko-KR" altLang="en-US" sz="1000" dirty="0" err="1"/>
              <a:t>라벨링할</a:t>
            </a:r>
            <a:r>
              <a:rPr lang="ko-KR" altLang="en-US" sz="1000" dirty="0"/>
              <a:t> 수 있는 </a:t>
            </a:r>
            <a:endParaRPr lang="en-US" altLang="ko-KR" sz="1000" dirty="0"/>
          </a:p>
          <a:p>
            <a:r>
              <a:rPr lang="ko-KR" altLang="en-US" sz="1000" dirty="0"/>
              <a:t>기능 창 생성 </a:t>
            </a: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4ABCB07-6711-499E-AE31-6E4121A708FB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4159755" y="1821179"/>
            <a:ext cx="44600" cy="62829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006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372641" y="582270"/>
            <a:ext cx="7707084" cy="1531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점검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A2F7DFB-3603-46EA-9CCA-A77BE8629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4666"/>
            <a:ext cx="9144000" cy="526106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B35B971B-E229-462C-8011-1BA991823F38}"/>
              </a:ext>
            </a:extLst>
          </p:cNvPr>
          <p:cNvSpPr/>
          <p:nvPr/>
        </p:nvSpPr>
        <p:spPr>
          <a:xfrm>
            <a:off x="3982096" y="1846228"/>
            <a:ext cx="1214744" cy="16361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C35730-4E07-46FE-8634-94216826B3D5}"/>
              </a:ext>
            </a:extLst>
          </p:cNvPr>
          <p:cNvSpPr txBox="1"/>
          <p:nvPr/>
        </p:nvSpPr>
        <p:spPr>
          <a:xfrm>
            <a:off x="5346631" y="2661745"/>
            <a:ext cx="3672840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WSI</a:t>
            </a:r>
            <a:r>
              <a:rPr lang="ko-KR" altLang="en-US" sz="1000" dirty="0"/>
              <a:t> </a:t>
            </a:r>
            <a:r>
              <a:rPr lang="en-US" altLang="ko-KR" sz="1000" dirty="0"/>
              <a:t>/</a:t>
            </a:r>
            <a:r>
              <a:rPr lang="ko-KR" altLang="en-US" sz="1000" dirty="0"/>
              <a:t> </a:t>
            </a:r>
            <a:r>
              <a:rPr lang="en-US" altLang="ko-KR" sz="1000" dirty="0"/>
              <a:t>Patch </a:t>
            </a:r>
            <a:r>
              <a:rPr lang="ko-KR" altLang="en-US" sz="1000" dirty="0"/>
              <a:t>에 대한 </a:t>
            </a:r>
            <a:r>
              <a:rPr lang="en-US" altLang="ko-KR" sz="1000" dirty="0"/>
              <a:t>System</a:t>
            </a:r>
            <a:r>
              <a:rPr lang="ko-KR" altLang="en-US" sz="1000" dirty="0"/>
              <a:t>의 예측 결과를 초기값으로 보여줌</a:t>
            </a:r>
            <a:r>
              <a:rPr lang="en-US" altLang="ko-KR" sz="1000" dirty="0"/>
              <a:t>. </a:t>
            </a:r>
          </a:p>
          <a:p>
            <a:endParaRPr lang="en-US" altLang="ko-KR" sz="1000" dirty="0"/>
          </a:p>
          <a:p>
            <a:r>
              <a:rPr lang="ko-KR" altLang="en-US" sz="1000" dirty="0"/>
              <a:t>각 </a:t>
            </a:r>
            <a:r>
              <a:rPr lang="en-US" altLang="ko-KR" sz="1000" dirty="0"/>
              <a:t>Class</a:t>
            </a:r>
            <a:r>
              <a:rPr lang="ko-KR" altLang="en-US" sz="1000" dirty="0"/>
              <a:t>에 대해 </a:t>
            </a:r>
            <a:r>
              <a:rPr lang="en-US" altLang="ko-KR" sz="1000" dirty="0"/>
              <a:t>‘</a:t>
            </a:r>
            <a:r>
              <a:rPr lang="ko-KR" altLang="en-US" sz="1000" dirty="0"/>
              <a:t>회색 창</a:t>
            </a:r>
            <a:r>
              <a:rPr lang="en-US" altLang="ko-KR" sz="1000" dirty="0"/>
              <a:t>’</a:t>
            </a:r>
            <a:r>
              <a:rPr lang="ko-KR" altLang="en-US" sz="1000" dirty="0"/>
              <a:t>이 나타난 상태로 적용을 눌러야</a:t>
            </a:r>
            <a:r>
              <a:rPr lang="en-US" altLang="ko-KR" sz="1000" dirty="0"/>
              <a:t>, </a:t>
            </a:r>
          </a:p>
          <a:p>
            <a:r>
              <a:rPr lang="en-US" altLang="ko-KR" sz="1000" dirty="0"/>
              <a:t>1) DB </a:t>
            </a:r>
            <a:r>
              <a:rPr lang="ko-KR" altLang="en-US" sz="1000" dirty="0"/>
              <a:t>상 </a:t>
            </a:r>
            <a:r>
              <a:rPr lang="en-US" altLang="ko-KR" sz="1000" dirty="0"/>
              <a:t>Oracle selection </a:t>
            </a:r>
            <a:r>
              <a:rPr lang="ko-KR" altLang="en-US" sz="1000" dirty="0"/>
              <a:t>값 부여</a:t>
            </a:r>
            <a:r>
              <a:rPr lang="en-US" altLang="ko-KR" sz="1000" dirty="0"/>
              <a:t>, 2)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대기 </a:t>
            </a:r>
            <a:r>
              <a:rPr lang="en-US" altLang="ko-KR" sz="1000" dirty="0"/>
              <a:t>List</a:t>
            </a:r>
            <a:r>
              <a:rPr lang="ko-KR" altLang="en-US" sz="1000" dirty="0"/>
              <a:t>에 포함됨</a:t>
            </a:r>
            <a:endParaRPr lang="en-US" altLang="ko-KR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2B3768-6614-4241-9BE4-352AF9F07994}"/>
              </a:ext>
            </a:extLst>
          </p:cNvPr>
          <p:cNvSpPr txBox="1"/>
          <p:nvPr/>
        </p:nvSpPr>
        <p:spPr>
          <a:xfrm>
            <a:off x="5346630" y="4268682"/>
            <a:ext cx="3797369" cy="8617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WSI</a:t>
            </a:r>
            <a:r>
              <a:rPr lang="ko-KR" altLang="en-US" sz="1000" dirty="0"/>
              <a:t>은 </a:t>
            </a:r>
            <a:r>
              <a:rPr lang="en-US" altLang="ko-KR" sz="1000" dirty="0"/>
              <a:t>AI prediction </a:t>
            </a:r>
            <a:r>
              <a:rPr lang="ko-KR" altLang="en-US" sz="1000" dirty="0"/>
              <a:t>값을</a:t>
            </a:r>
            <a:r>
              <a:rPr lang="en-US" altLang="ko-KR" sz="1000" dirty="0"/>
              <a:t> </a:t>
            </a:r>
            <a:r>
              <a:rPr lang="ko-KR" altLang="en-US" sz="1000" dirty="0"/>
              <a:t>초기값으로 회색 창이 적용됨</a:t>
            </a:r>
            <a:r>
              <a:rPr lang="en-US" altLang="ko-KR" sz="1000" dirty="0"/>
              <a:t>. </a:t>
            </a:r>
          </a:p>
          <a:p>
            <a:endParaRPr lang="en-US" altLang="ko-KR" sz="1000" dirty="0"/>
          </a:p>
          <a:p>
            <a:r>
              <a:rPr lang="en-US" altLang="ko-KR" sz="1000" dirty="0"/>
              <a:t>Patch</a:t>
            </a:r>
            <a:r>
              <a:rPr lang="ko-KR" altLang="en-US" sz="1000" dirty="0"/>
              <a:t>는 클래스별 추천 패치의 개수를 초기값으로 불러옴</a:t>
            </a:r>
            <a:r>
              <a:rPr lang="en-US" altLang="ko-KR" sz="1000" dirty="0"/>
              <a:t>. </a:t>
            </a:r>
          </a:p>
          <a:p>
            <a:r>
              <a:rPr lang="en-US" altLang="ko-KR" sz="1000" dirty="0"/>
              <a:t>Patch</a:t>
            </a:r>
            <a:r>
              <a:rPr lang="ko-KR" altLang="en-US" sz="1000" dirty="0"/>
              <a:t> 라벨링은 개별 선택이 기본 원칙으로</a:t>
            </a:r>
            <a:r>
              <a:rPr lang="en-US" altLang="ko-KR" sz="1000" dirty="0"/>
              <a:t>, </a:t>
            </a:r>
          </a:p>
          <a:p>
            <a:r>
              <a:rPr lang="ko-KR" altLang="en-US" sz="1000" dirty="0"/>
              <a:t>추천 패치 여부는 참고로만 활용하며</a:t>
            </a:r>
            <a:r>
              <a:rPr lang="en-US" altLang="ko-KR" sz="1000" dirty="0"/>
              <a:t> Patch</a:t>
            </a:r>
            <a:r>
              <a:rPr lang="ko-KR" altLang="en-US" sz="1000" dirty="0"/>
              <a:t>별 개별</a:t>
            </a:r>
            <a:r>
              <a:rPr lang="en-US" altLang="ko-KR" sz="1000" dirty="0"/>
              <a:t> </a:t>
            </a:r>
            <a:r>
              <a:rPr lang="ko-KR" altLang="en-US" sz="1000" dirty="0"/>
              <a:t>라벨링이 필요</a:t>
            </a:r>
            <a:endParaRPr lang="en-US" altLang="ko-KR" sz="1000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B5C9F40-6C62-4474-8AE4-35FAFAC1E256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196840" y="2854043"/>
            <a:ext cx="149791" cy="16164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3FF4D73-4F28-43D8-AA40-48BF77CF8810}"/>
              </a:ext>
            </a:extLst>
          </p:cNvPr>
          <p:cNvSpPr/>
          <p:nvPr/>
        </p:nvSpPr>
        <p:spPr>
          <a:xfrm>
            <a:off x="4128940" y="2234153"/>
            <a:ext cx="622169" cy="204247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90C1BD3-A94D-4E01-9113-B62A9D40ECFB}"/>
              </a:ext>
            </a:extLst>
          </p:cNvPr>
          <p:cNvSpPr/>
          <p:nvPr/>
        </p:nvSpPr>
        <p:spPr>
          <a:xfrm>
            <a:off x="4289196" y="2833245"/>
            <a:ext cx="622169" cy="346560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30892F4F-919B-452E-9526-606FCB6C3CDD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>
            <a:off x="4751109" y="2336277"/>
            <a:ext cx="595521" cy="236329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3F1EDC5B-A84F-4FD6-AF72-6E2BE630588E}"/>
              </a:ext>
            </a:extLst>
          </p:cNvPr>
          <p:cNvCxnSpPr>
            <a:cxnSpLocks/>
            <a:stCxn id="18" idx="3"/>
            <a:endCxn id="15" idx="1"/>
          </p:cNvCxnSpPr>
          <p:nvPr/>
        </p:nvCxnSpPr>
        <p:spPr>
          <a:xfrm>
            <a:off x="4911365" y="3006525"/>
            <a:ext cx="435265" cy="1693044"/>
          </a:xfrm>
          <a:prstGeom prst="bentConnector3">
            <a:avLst>
              <a:gd name="adj1" fmla="val 30508"/>
            </a:avLst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961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337940" y="536895"/>
            <a:ext cx="7707084" cy="1531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점검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68E0BB7-60B7-4D42-A859-A3D4DBB17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3036"/>
            <a:ext cx="9144000" cy="523269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F2FA355-6215-4EF3-998E-CFD18453D29C}"/>
              </a:ext>
            </a:extLst>
          </p:cNvPr>
          <p:cNvSpPr/>
          <p:nvPr/>
        </p:nvSpPr>
        <p:spPr>
          <a:xfrm>
            <a:off x="158489" y="4297681"/>
            <a:ext cx="3704851" cy="1676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702E9A-2A0B-4144-B267-2B9248E7F966}"/>
              </a:ext>
            </a:extLst>
          </p:cNvPr>
          <p:cNvSpPr txBox="1"/>
          <p:nvPr/>
        </p:nvSpPr>
        <p:spPr>
          <a:xfrm>
            <a:off x="594360" y="5188503"/>
            <a:ext cx="3147060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정상적으로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대기 </a:t>
            </a:r>
            <a:r>
              <a:rPr lang="en-US" altLang="ko-KR" sz="1000" dirty="0"/>
              <a:t>List</a:t>
            </a:r>
            <a:r>
              <a:rPr lang="ko-KR" altLang="en-US" sz="1000" dirty="0"/>
              <a:t>에 반영 완료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ko-KR" altLang="en-US" sz="1000" dirty="0"/>
              <a:t>모든</a:t>
            </a:r>
            <a:r>
              <a:rPr lang="en-US" altLang="ko-KR" sz="1000" dirty="0"/>
              <a:t> User</a:t>
            </a:r>
            <a:r>
              <a:rPr lang="ko-KR" altLang="en-US" sz="1000" dirty="0"/>
              <a:t> </a:t>
            </a:r>
            <a:r>
              <a:rPr lang="en-US" altLang="ko-KR" sz="1000" dirty="0"/>
              <a:t>case</a:t>
            </a:r>
            <a:r>
              <a:rPr lang="ko-KR" altLang="en-US" sz="1000" dirty="0"/>
              <a:t> 에서 정상 작동 확인 완료 </a:t>
            </a:r>
            <a:endParaRPr lang="en-US" altLang="ko-KR" sz="1000" dirty="0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4835DD95-7A7C-41CC-861A-074BEEF9221F}"/>
              </a:ext>
            </a:extLst>
          </p:cNvPr>
          <p:cNvCxnSpPr>
            <a:cxnSpLocks/>
          </p:cNvCxnSpPr>
          <p:nvPr/>
        </p:nvCxnSpPr>
        <p:spPr>
          <a:xfrm>
            <a:off x="2010915" y="4457488"/>
            <a:ext cx="0" cy="73101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220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303621" y="582270"/>
            <a:ext cx="7624192" cy="421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파트 결과 확인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:  Colon / N WSI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를 </a:t>
            </a:r>
            <a:r>
              <a:rPr lang="en-US" altLang="ko-KR" sz="1600" b="1" dirty="0">
                <a:latin typeface="Calibri" panose="020F0502020204030204" pitchFamily="34" charset="0"/>
                <a:cs typeface="Cordia New"/>
              </a:rPr>
              <a:t>D</a:t>
            </a:r>
            <a:r>
              <a:rPr lang="ko-KR" altLang="en-US" sz="1600" b="1" dirty="0">
                <a:latin typeface="Calibri" panose="020F0502020204030204" pitchFamily="34" charset="0"/>
                <a:cs typeface="Cordia New"/>
              </a:rPr>
              <a:t>로 잘못 예측한 경우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4D102C0-52B9-40F6-8334-AE89DD355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4522" y="1504107"/>
            <a:ext cx="4291656" cy="383033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2C20307-C151-488A-AAB4-A2C9EE465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885" y="1512345"/>
            <a:ext cx="4305635" cy="3851307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B07030B5-B375-4518-99FC-C6F9D27C1330}"/>
              </a:ext>
            </a:extLst>
          </p:cNvPr>
          <p:cNvGrpSpPr/>
          <p:nvPr/>
        </p:nvGrpSpPr>
        <p:grpSpPr>
          <a:xfrm>
            <a:off x="185885" y="5540430"/>
            <a:ext cx="8717274" cy="910420"/>
            <a:chOff x="0" y="5646370"/>
            <a:chExt cx="9144000" cy="95498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82A4506C-1713-41A0-9A93-E10C69BCC6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5646370"/>
              <a:ext cx="9144000" cy="540913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33AC9C37-B028-4FF6-9880-8B535C227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6205289"/>
              <a:ext cx="9144000" cy="396068"/>
            </a:xfrm>
            <a:prstGeom prst="rect">
              <a:avLst/>
            </a:prstGeom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3E99049-B8A7-4ED0-A10F-622A60BA0AF2}"/>
              </a:ext>
            </a:extLst>
          </p:cNvPr>
          <p:cNvSpPr/>
          <p:nvPr/>
        </p:nvSpPr>
        <p:spPr>
          <a:xfrm>
            <a:off x="1519808" y="1289862"/>
            <a:ext cx="844451" cy="217110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74046E4-6A39-4AE3-A61B-4C52BD82E9BE}"/>
              </a:ext>
            </a:extLst>
          </p:cNvPr>
          <p:cNvSpPr/>
          <p:nvPr/>
        </p:nvSpPr>
        <p:spPr>
          <a:xfrm>
            <a:off x="185885" y="1446441"/>
            <a:ext cx="8772230" cy="401914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09E41B6-BCD0-4773-BE8C-CBFD3A9E8D10}"/>
              </a:ext>
            </a:extLst>
          </p:cNvPr>
          <p:cNvSpPr/>
          <p:nvPr/>
        </p:nvSpPr>
        <p:spPr>
          <a:xfrm>
            <a:off x="1355629" y="1075674"/>
            <a:ext cx="2124751" cy="38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&lt;</a:t>
            </a:r>
            <a:r>
              <a:rPr lang="ko-KR" altLang="en-US" sz="1400" b="1" dirty="0" err="1">
                <a:latin typeface="Calibri" panose="020F0502020204030204" pitchFamily="34" charset="0"/>
                <a:cs typeface="Cordia New"/>
              </a:rPr>
              <a:t>재학습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버튼 적용 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&gt;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B71D5EE-E807-4875-8295-D377DD39531A}"/>
              </a:ext>
            </a:extLst>
          </p:cNvPr>
          <p:cNvSpPr/>
          <p:nvPr/>
        </p:nvSpPr>
        <p:spPr>
          <a:xfrm>
            <a:off x="5800972" y="1075674"/>
            <a:ext cx="2124751" cy="38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&lt;AI Heatmap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적용 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&gt;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28BD04-805D-4B5A-A260-887F03FF4536}"/>
              </a:ext>
            </a:extLst>
          </p:cNvPr>
          <p:cNvSpPr/>
          <p:nvPr/>
        </p:nvSpPr>
        <p:spPr>
          <a:xfrm>
            <a:off x="4110681" y="6056101"/>
            <a:ext cx="3418703" cy="3947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0050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78441</TotalTime>
  <Words>1807</Words>
  <Application>Microsoft Office PowerPoint</Application>
  <PresentationFormat>화면 슬라이드 쇼(4:3)</PresentationFormat>
  <Paragraphs>437</Paragraphs>
  <Slides>18</Slides>
  <Notes>18</Notes>
  <HiddenSlides>0</HiddenSlides>
  <MMClips>3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NotoSansKR</vt:lpstr>
      <vt:lpstr>Arial</vt:lpstr>
      <vt:lpstr>Calibri</vt:lpstr>
      <vt:lpstr>Calibri Light</vt:lpstr>
      <vt:lpstr>Cordia New</vt:lpstr>
      <vt:lpstr>Times New Roman</vt:lpstr>
      <vt:lpstr>맑은 고딕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Administrator</cp:lastModifiedBy>
  <cp:revision>1266</cp:revision>
  <cp:lastPrinted>2023-01-16T06:04:07Z</cp:lastPrinted>
  <dcterms:created xsi:type="dcterms:W3CDTF">2021-03-24T07:36:17Z</dcterms:created>
  <dcterms:modified xsi:type="dcterms:W3CDTF">2023-01-17T07:22:37Z</dcterms:modified>
</cp:coreProperties>
</file>